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09" d="100"/>
          <a:sy n="109" d="100"/>
        </p:scale>
        <p:origin x="1674" y="10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5/6/2024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5/6/2024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5/6/2024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5/6/2024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5/6/2024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5/6/2024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5/6/2024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5/6/2024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5/6/2024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5/6/2024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5/6/2024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5/6/2024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808080"/>
        </a:solidFill>
        <a:effectLst/>
      </p:bgPr>
    </p:bg>
    <p:spTree>
      <p:nvGrpSpPr>
        <p:cNvPr id="1" name=""/>
        <p:cNvGrpSpPr/>
        <p:nvPr/>
      </p:nvGrpSpPr>
      <p:grpSpPr>
        <a:xfrm>
          <a:off x="0" y="0"/>
          <a:ext cx="0" cy="0"/>
          <a:chOff x="0" y="0"/>
          <a:chExt cx="0" cy="0"/>
        </a:xfrm>
      </p:grpSpPr>
      <p:pic>
        <p:nvPicPr>
          <p:cNvPr id="2" name="Picture 1" descr="file-MfX0cTaLJmuJtPGXr2oW3xkO"/>
          <p:cNvPicPr>
            <a:picLocks noChangeAspect="1"/>
          </p:cNvPicPr>
          <p:nvPr/>
        </p:nvPicPr>
        <p:blipFill>
          <a:blip r:embed="rId2"/>
          <a:stretch>
            <a:fillRect/>
          </a:stretch>
        </p:blipFill>
        <p:spPr>
          <a:xfrm>
            <a:off x="0" y="0"/>
            <a:ext cx="5486400" cy="6858000"/>
          </a:xfrm>
          <a:prstGeom prst="rect">
            <a:avLst/>
          </a:prstGeom>
        </p:spPr>
      </p:pic>
      <p:sp>
        <p:nvSpPr>
          <p:cNvPr id="3" name="TextBox 2"/>
          <p:cNvSpPr txBox="1"/>
          <p:nvPr/>
        </p:nvSpPr>
        <p:spPr>
          <a:xfrm>
            <a:off x="5620870" y="0"/>
            <a:ext cx="3523129" cy="3877985"/>
          </a:xfrm>
          <a:prstGeom prst="rect">
            <a:avLst/>
          </a:prstGeom>
          <a:noFill/>
        </p:spPr>
        <p:txBody>
          <a:bodyPr wrap="square">
            <a:spAutoFit/>
          </a:bodyPr>
          <a:lstStyle/>
          <a:p>
            <a:endParaRPr dirty="0"/>
          </a:p>
          <a:p>
            <a:pPr algn="ctr">
              <a:defRPr sz="3800" b="1">
                <a:solidFill>
                  <a:srgbClr val="00FFFF"/>
                </a:solidFill>
              </a:defRPr>
            </a:pPr>
            <a:r>
              <a:rPr dirty="0"/>
              <a:t>Understanding Transformers: The Magic Behind Modern Language Processing</a:t>
            </a:r>
          </a:p>
        </p:txBody>
      </p:sp>
      <p:sp>
        <p:nvSpPr>
          <p:cNvPr id="4" name="TextBox 3"/>
          <p:cNvSpPr txBox="1"/>
          <p:nvPr/>
        </p:nvSpPr>
        <p:spPr>
          <a:xfrm>
            <a:off x="5715000" y="3429000"/>
            <a:ext cx="3429000" cy="1384995"/>
          </a:xfrm>
          <a:prstGeom prst="rect">
            <a:avLst/>
          </a:prstGeom>
          <a:noFill/>
        </p:spPr>
        <p:txBody>
          <a:bodyPr wrap="square">
            <a:spAutoFit/>
          </a:bodyPr>
          <a:lstStyle/>
          <a:p>
            <a:endParaRPr dirty="0"/>
          </a:p>
          <a:p>
            <a:pPr algn="ctr">
              <a:defRPr sz="2200">
                <a:solidFill>
                  <a:srgbClr val="0064C8"/>
                </a:solidFill>
              </a:defRPr>
            </a:pPr>
            <a:r>
              <a:rPr dirty="0"/>
              <a:t>Unveiling the Wizardry of Transformers in Language Processing</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808080"/>
        </a:solidFill>
        <a:effectLst/>
      </p:bgPr>
    </p:bg>
    <p:spTree>
      <p:nvGrpSpPr>
        <p:cNvPr id="1" name=""/>
        <p:cNvGrpSpPr/>
        <p:nvPr/>
      </p:nvGrpSpPr>
      <p:grpSpPr>
        <a:xfrm>
          <a:off x="0" y="0"/>
          <a:ext cx="0" cy="0"/>
          <a:chOff x="0" y="0"/>
          <a:chExt cx="0" cy="0"/>
        </a:xfrm>
      </p:grpSpPr>
      <p:sp>
        <p:nvSpPr>
          <p:cNvPr id="2" name="TextBox 1"/>
          <p:cNvSpPr txBox="1"/>
          <p:nvPr/>
        </p:nvSpPr>
        <p:spPr>
          <a:xfrm>
            <a:off x="0" y="0"/>
            <a:ext cx="9144000" cy="914400"/>
          </a:xfrm>
          <a:prstGeom prst="rect">
            <a:avLst/>
          </a:prstGeom>
          <a:noFill/>
        </p:spPr>
        <p:txBody>
          <a:bodyPr wrap="none">
            <a:spAutoFit/>
          </a:bodyPr>
          <a:lstStyle/>
          <a:p>
            <a:endParaRPr dirty="0"/>
          </a:p>
          <a:p>
            <a:pPr algn="ctr">
              <a:defRPr sz="2200" b="1">
                <a:solidFill>
                  <a:srgbClr val="00FFFF"/>
                </a:solidFill>
              </a:defRPr>
            </a:pPr>
            <a:r>
              <a:rPr dirty="0"/>
              <a:t>Understanding Transformers: The Magic Behind Modern Language Processing</a:t>
            </a:r>
          </a:p>
        </p:txBody>
      </p:sp>
      <p:sp>
        <p:nvSpPr>
          <p:cNvPr id="3" name="TextBox 2"/>
          <p:cNvSpPr txBox="1"/>
          <p:nvPr/>
        </p:nvSpPr>
        <p:spPr>
          <a:xfrm>
            <a:off x="182880" y="1371600"/>
            <a:ext cx="8778240" cy="1708160"/>
          </a:xfrm>
          <a:prstGeom prst="rect">
            <a:avLst/>
          </a:prstGeom>
          <a:noFill/>
        </p:spPr>
        <p:txBody>
          <a:bodyPr wrap="square">
            <a:spAutoFit/>
          </a:bodyPr>
          <a:lstStyle/>
          <a:p>
            <a:endParaRPr dirty="0"/>
          </a:p>
          <a:p>
            <a:pPr algn="l">
              <a:defRPr sz="2400" b="1">
                <a:solidFill>
                  <a:srgbClr val="00C880"/>
                </a:solidFill>
              </a:defRPr>
            </a:pPr>
            <a:r>
              <a:rPr dirty="0"/>
              <a:t>Introduction</a:t>
            </a:r>
          </a:p>
          <a:p>
            <a:pPr algn="l">
              <a:lnSpc>
                <a:spcPct val="150000"/>
              </a:lnSpc>
              <a:defRPr sz="1400">
                <a:solidFill>
                  <a:srgbClr val="FFFFFF"/>
                </a:solidFill>
              </a:defRPr>
            </a:pPr>
            <a:r>
              <a:rPr dirty="0"/>
              <a:t>Transformers are a type of neural network architecture that have revolutionized natural language processing. They are known for their ability to translate text, write poems, generate computer code, and tackle a wide range of language tasks by leveraging innovations like positional encodings and self-attention.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808080"/>
        </a:solidFill>
        <a:effectLst/>
      </p:bgPr>
    </p:bg>
    <p:spTree>
      <p:nvGrpSpPr>
        <p:cNvPr id="1" name=""/>
        <p:cNvGrpSpPr/>
        <p:nvPr/>
      </p:nvGrpSpPr>
      <p:grpSpPr>
        <a:xfrm>
          <a:off x="0" y="0"/>
          <a:ext cx="0" cy="0"/>
          <a:chOff x="0" y="0"/>
          <a:chExt cx="0" cy="0"/>
        </a:xfrm>
      </p:grpSpPr>
      <p:pic>
        <p:nvPicPr>
          <p:cNvPr id="2" name="Picture 1" descr="file-kAfhKuxWHGOmLuWuQfuLgOED"/>
          <p:cNvPicPr>
            <a:picLocks noChangeAspect="1"/>
          </p:cNvPicPr>
          <p:nvPr/>
        </p:nvPicPr>
        <p:blipFill>
          <a:blip r:embed="rId2"/>
          <a:stretch>
            <a:fillRect/>
          </a:stretch>
        </p:blipFill>
        <p:spPr>
          <a:xfrm>
            <a:off x="0" y="0"/>
            <a:ext cx="3048000" cy="6858000"/>
          </a:xfrm>
          <a:prstGeom prst="rect">
            <a:avLst/>
          </a:prstGeom>
        </p:spPr>
      </p:pic>
      <p:sp>
        <p:nvSpPr>
          <p:cNvPr id="3" name="TextBox 2"/>
          <p:cNvSpPr txBox="1"/>
          <p:nvPr/>
        </p:nvSpPr>
        <p:spPr>
          <a:xfrm>
            <a:off x="3182814" y="0"/>
            <a:ext cx="5961186" cy="1046440"/>
          </a:xfrm>
          <a:prstGeom prst="rect">
            <a:avLst/>
          </a:prstGeom>
          <a:noFill/>
        </p:spPr>
        <p:txBody>
          <a:bodyPr wrap="square">
            <a:spAutoFit/>
          </a:bodyPr>
          <a:lstStyle/>
          <a:p>
            <a:endParaRPr dirty="0"/>
          </a:p>
          <a:p>
            <a:pPr algn="ctr">
              <a:defRPr sz="2200" b="1">
                <a:solidFill>
                  <a:srgbClr val="00FFFF"/>
                </a:solidFill>
              </a:defRPr>
            </a:pPr>
            <a:r>
              <a:rPr dirty="0"/>
              <a:t>Understanding Transformers: The Magic Behind Modern Language Processing</a:t>
            </a:r>
          </a:p>
        </p:txBody>
      </p:sp>
      <p:sp>
        <p:nvSpPr>
          <p:cNvPr id="4" name="TextBox 3"/>
          <p:cNvSpPr txBox="1"/>
          <p:nvPr/>
        </p:nvSpPr>
        <p:spPr>
          <a:xfrm>
            <a:off x="3182814" y="914400"/>
            <a:ext cx="5961185" cy="2944396"/>
          </a:xfrm>
          <a:prstGeom prst="rect">
            <a:avLst/>
          </a:prstGeom>
          <a:noFill/>
        </p:spPr>
        <p:txBody>
          <a:bodyPr wrap="square">
            <a:spAutoFit/>
          </a:bodyPr>
          <a:lstStyle/>
          <a:p>
            <a:endParaRPr dirty="0"/>
          </a:p>
          <a:p>
            <a:pPr>
              <a:spcAft>
                <a:spcPts val="1400"/>
              </a:spcAft>
              <a:defRPr sz="1600">
                <a:solidFill>
                  <a:srgbClr val="FFFFFF"/>
                </a:solidFill>
              </a:defRPr>
            </a:pPr>
            <a:r>
              <a:rPr dirty="0"/>
              <a:t>Transformers are a type of neural network architecture that has revolutionized machine learning, particularly in natural language processing.</a:t>
            </a:r>
          </a:p>
          <a:p>
            <a:pPr>
              <a:spcAft>
                <a:spcPts val="1400"/>
              </a:spcAft>
              <a:defRPr sz="1600">
                <a:solidFill>
                  <a:srgbClr val="FFFFFF"/>
                </a:solidFill>
              </a:defRPr>
            </a:pPr>
            <a:r>
              <a:rPr dirty="0"/>
              <a:t>Prior to transformers, Recurrent Neural Networks (RNNs) were used for language tasks but had limitations in handling large text sequences effectively.</a:t>
            </a:r>
          </a:p>
          <a:p>
            <a:pPr>
              <a:defRPr sz="1600">
                <a:solidFill>
                  <a:srgbClr val="FFFFFF"/>
                </a:solidFill>
              </a:defRPr>
            </a:pPr>
            <a:r>
              <a:rPr dirty="0"/>
              <a:t>Models like BERT, GPT-3, and T5 are based on transformers and have shown immense success in tasks like translation, text generation, and more.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808080"/>
        </a:solidFill>
        <a:effectLst/>
      </p:bgPr>
    </p:bg>
    <p:spTree>
      <p:nvGrpSpPr>
        <p:cNvPr id="1" name=""/>
        <p:cNvGrpSpPr/>
        <p:nvPr/>
      </p:nvGrpSpPr>
      <p:grpSpPr>
        <a:xfrm>
          <a:off x="0" y="0"/>
          <a:ext cx="0" cy="0"/>
          <a:chOff x="0" y="0"/>
          <a:chExt cx="0" cy="0"/>
        </a:xfrm>
      </p:grpSpPr>
      <p:pic>
        <p:nvPicPr>
          <p:cNvPr id="2" name="Picture 1" descr="file-ExicaE1N8dCuX24UQLolwBZO"/>
          <p:cNvPicPr>
            <a:picLocks noChangeAspect="1"/>
          </p:cNvPicPr>
          <p:nvPr/>
        </p:nvPicPr>
        <p:blipFill>
          <a:blip r:embed="rId2"/>
          <a:stretch>
            <a:fillRect/>
          </a:stretch>
        </p:blipFill>
        <p:spPr>
          <a:xfrm>
            <a:off x="0" y="0"/>
            <a:ext cx="3048000" cy="6858000"/>
          </a:xfrm>
          <a:prstGeom prst="rect">
            <a:avLst/>
          </a:prstGeom>
        </p:spPr>
      </p:pic>
      <p:sp>
        <p:nvSpPr>
          <p:cNvPr id="3" name="TextBox 2"/>
          <p:cNvSpPr txBox="1"/>
          <p:nvPr/>
        </p:nvSpPr>
        <p:spPr>
          <a:xfrm>
            <a:off x="3048000" y="0"/>
            <a:ext cx="6096000" cy="1046440"/>
          </a:xfrm>
          <a:prstGeom prst="rect">
            <a:avLst/>
          </a:prstGeom>
          <a:noFill/>
        </p:spPr>
        <p:txBody>
          <a:bodyPr wrap="square">
            <a:spAutoFit/>
          </a:bodyPr>
          <a:lstStyle/>
          <a:p>
            <a:endParaRPr/>
          </a:p>
          <a:p>
            <a:pPr algn="ctr">
              <a:defRPr sz="2200" b="1">
                <a:solidFill>
                  <a:srgbClr val="00FFFF"/>
                </a:solidFill>
              </a:defRPr>
            </a:pPr>
            <a:r>
              <a:t>Understanding Transformers: The Magic Behind Modern Language Processing</a:t>
            </a:r>
          </a:p>
        </p:txBody>
      </p:sp>
      <p:sp>
        <p:nvSpPr>
          <p:cNvPr id="4" name="TextBox 3"/>
          <p:cNvSpPr txBox="1"/>
          <p:nvPr/>
        </p:nvSpPr>
        <p:spPr>
          <a:xfrm>
            <a:off x="3130062" y="914400"/>
            <a:ext cx="6013938" cy="2944396"/>
          </a:xfrm>
          <a:prstGeom prst="rect">
            <a:avLst/>
          </a:prstGeom>
          <a:noFill/>
        </p:spPr>
        <p:txBody>
          <a:bodyPr wrap="square">
            <a:spAutoFit/>
          </a:bodyPr>
          <a:lstStyle/>
          <a:p>
            <a:endParaRPr dirty="0"/>
          </a:p>
          <a:p>
            <a:pPr>
              <a:spcAft>
                <a:spcPts val="1400"/>
              </a:spcAft>
              <a:defRPr sz="1600">
                <a:solidFill>
                  <a:srgbClr val="FFFFFF"/>
                </a:solidFill>
              </a:defRPr>
            </a:pPr>
            <a:r>
              <a:rPr dirty="0"/>
              <a:t>Transformers were developed in 2017 to address the inefficiencies of training models like recurrent neural networks, enabling efficient parallelization and training on large datasets.</a:t>
            </a:r>
          </a:p>
          <a:p>
            <a:pPr>
              <a:spcAft>
                <a:spcPts val="1400"/>
              </a:spcAft>
              <a:defRPr sz="1600">
                <a:solidFill>
                  <a:srgbClr val="FFFFFF"/>
                </a:solidFill>
              </a:defRPr>
            </a:pPr>
            <a:r>
              <a:rPr dirty="0"/>
              <a:t>Positional encodings and attention mechanisms, including self-attention, are key innovations that contribute to the success of transformers in understanding word order and context.</a:t>
            </a:r>
          </a:p>
          <a:p>
            <a:pPr>
              <a:defRPr sz="1600">
                <a:solidFill>
                  <a:srgbClr val="FFFFFF"/>
                </a:solidFill>
              </a:defRPr>
            </a:pPr>
            <a:r>
              <a:rPr dirty="0"/>
              <a:t>Attention mechanism is crucial for tasks like translation, as it allows the model to focus on relevant parts of the input sequence and consider dependencies between words.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808080"/>
        </a:solidFill>
        <a:effectLst/>
      </p:bgPr>
    </p:bg>
    <p:spTree>
      <p:nvGrpSpPr>
        <p:cNvPr id="1" name=""/>
        <p:cNvGrpSpPr/>
        <p:nvPr/>
      </p:nvGrpSpPr>
      <p:grpSpPr>
        <a:xfrm>
          <a:off x="0" y="0"/>
          <a:ext cx="0" cy="0"/>
          <a:chOff x="0" y="0"/>
          <a:chExt cx="0" cy="0"/>
        </a:xfrm>
      </p:grpSpPr>
      <p:pic>
        <p:nvPicPr>
          <p:cNvPr id="2" name="Picture 1" descr="file-L8pcdLjrEJQ2Ir3w3iP5kd6E"/>
          <p:cNvPicPr>
            <a:picLocks noChangeAspect="1"/>
          </p:cNvPicPr>
          <p:nvPr/>
        </p:nvPicPr>
        <p:blipFill>
          <a:blip r:embed="rId2"/>
          <a:stretch>
            <a:fillRect/>
          </a:stretch>
        </p:blipFill>
        <p:spPr>
          <a:xfrm>
            <a:off x="0" y="0"/>
            <a:ext cx="3048000" cy="6858000"/>
          </a:xfrm>
          <a:prstGeom prst="rect">
            <a:avLst/>
          </a:prstGeom>
        </p:spPr>
      </p:pic>
      <p:sp>
        <p:nvSpPr>
          <p:cNvPr id="3" name="TextBox 2"/>
          <p:cNvSpPr txBox="1"/>
          <p:nvPr/>
        </p:nvSpPr>
        <p:spPr>
          <a:xfrm>
            <a:off x="3048000" y="0"/>
            <a:ext cx="6096000" cy="914400"/>
          </a:xfrm>
          <a:prstGeom prst="rect">
            <a:avLst/>
          </a:prstGeom>
          <a:noFill/>
        </p:spPr>
        <p:txBody>
          <a:bodyPr wrap="none">
            <a:spAutoFit/>
          </a:bodyPr>
          <a:lstStyle/>
          <a:p>
            <a:endParaRPr/>
          </a:p>
          <a:p>
            <a:pPr algn="ctr">
              <a:defRPr sz="2200" b="1">
                <a:solidFill>
                  <a:srgbClr val="00FFFF"/>
                </a:solidFill>
              </a:defRPr>
            </a:pPr>
            <a:r>
              <a:t>Understanding Transformers: The Magic Behind Modern Language Processing</a:t>
            </a:r>
          </a:p>
        </p:txBody>
      </p:sp>
      <p:sp>
        <p:nvSpPr>
          <p:cNvPr id="4" name="TextBox 3"/>
          <p:cNvSpPr txBox="1"/>
          <p:nvPr/>
        </p:nvSpPr>
        <p:spPr>
          <a:xfrm>
            <a:off x="3174022" y="914400"/>
            <a:ext cx="5969977" cy="1959511"/>
          </a:xfrm>
          <a:prstGeom prst="rect">
            <a:avLst/>
          </a:prstGeom>
          <a:noFill/>
        </p:spPr>
        <p:txBody>
          <a:bodyPr wrap="square">
            <a:spAutoFit/>
          </a:bodyPr>
          <a:lstStyle/>
          <a:p>
            <a:endParaRPr dirty="0"/>
          </a:p>
          <a:p>
            <a:pPr>
              <a:spcAft>
                <a:spcPts val="1400"/>
              </a:spcAft>
              <a:defRPr sz="1600">
                <a:solidFill>
                  <a:srgbClr val="FFFFFF"/>
                </a:solidFill>
              </a:defRPr>
            </a:pPr>
            <a:r>
              <a:rPr dirty="0"/>
              <a:t>Neural networks like transformers learn about language through analyzing text data</a:t>
            </a:r>
          </a:p>
          <a:p>
            <a:pPr>
              <a:spcAft>
                <a:spcPts val="1400"/>
              </a:spcAft>
              <a:defRPr sz="1600">
                <a:solidFill>
                  <a:srgbClr val="FFFFFF"/>
                </a:solidFill>
              </a:defRPr>
            </a:pPr>
            <a:r>
              <a:rPr dirty="0"/>
              <a:t>Self-attention allows neural networks to understand words in context</a:t>
            </a:r>
          </a:p>
          <a:p>
            <a:pPr>
              <a:defRPr sz="1600">
                <a:solidFill>
                  <a:srgbClr val="FFFFFF"/>
                </a:solidFill>
              </a:defRPr>
            </a:pPr>
            <a:r>
              <a:rPr dirty="0"/>
              <a:t>Attention mechanisms help neural networks disambiguate words, recognize parts of speech, and identify word tense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808080"/>
        </a:solidFill>
        <a:effectLst/>
      </p:bgPr>
    </p:bg>
    <p:spTree>
      <p:nvGrpSpPr>
        <p:cNvPr id="1" name=""/>
        <p:cNvGrpSpPr/>
        <p:nvPr/>
      </p:nvGrpSpPr>
      <p:grpSpPr>
        <a:xfrm>
          <a:off x="0" y="0"/>
          <a:ext cx="0" cy="0"/>
          <a:chOff x="0" y="0"/>
          <a:chExt cx="0" cy="0"/>
        </a:xfrm>
      </p:grpSpPr>
      <p:pic>
        <p:nvPicPr>
          <p:cNvPr id="2" name="Picture 1" descr="file-3gxEekNSzWiCobFhUwUa4Ncl"/>
          <p:cNvPicPr>
            <a:picLocks noChangeAspect="1"/>
          </p:cNvPicPr>
          <p:nvPr/>
        </p:nvPicPr>
        <p:blipFill>
          <a:blip r:embed="rId2"/>
          <a:stretch>
            <a:fillRect/>
          </a:stretch>
        </p:blipFill>
        <p:spPr>
          <a:xfrm>
            <a:off x="0" y="0"/>
            <a:ext cx="3048000" cy="6858000"/>
          </a:xfrm>
          <a:prstGeom prst="rect">
            <a:avLst/>
          </a:prstGeom>
        </p:spPr>
      </p:pic>
      <p:sp>
        <p:nvSpPr>
          <p:cNvPr id="3" name="TextBox 2"/>
          <p:cNvSpPr txBox="1"/>
          <p:nvPr/>
        </p:nvSpPr>
        <p:spPr>
          <a:xfrm>
            <a:off x="3048000" y="0"/>
            <a:ext cx="6096000" cy="914400"/>
          </a:xfrm>
          <a:prstGeom prst="rect">
            <a:avLst/>
          </a:prstGeom>
          <a:noFill/>
        </p:spPr>
        <p:txBody>
          <a:bodyPr wrap="none">
            <a:spAutoFit/>
          </a:bodyPr>
          <a:lstStyle/>
          <a:p>
            <a:endParaRPr/>
          </a:p>
          <a:p>
            <a:pPr algn="ctr">
              <a:defRPr sz="2200" b="1">
                <a:solidFill>
                  <a:srgbClr val="00FFFF"/>
                </a:solidFill>
              </a:defRPr>
            </a:pPr>
            <a:r>
              <a:t>Understanding Transformers: The Magic Behind Modern Language Processing</a:t>
            </a:r>
          </a:p>
        </p:txBody>
      </p:sp>
      <p:sp>
        <p:nvSpPr>
          <p:cNvPr id="4" name="TextBox 3"/>
          <p:cNvSpPr txBox="1"/>
          <p:nvPr/>
        </p:nvSpPr>
        <p:spPr>
          <a:xfrm>
            <a:off x="3048000" y="914400"/>
            <a:ext cx="5946531" cy="3683060"/>
          </a:xfrm>
          <a:prstGeom prst="rect">
            <a:avLst/>
          </a:prstGeom>
          <a:noFill/>
        </p:spPr>
        <p:txBody>
          <a:bodyPr wrap="square">
            <a:spAutoFit/>
          </a:bodyPr>
          <a:lstStyle/>
          <a:p>
            <a:endParaRPr dirty="0"/>
          </a:p>
          <a:p>
            <a:pPr>
              <a:spcAft>
                <a:spcPts val="1400"/>
              </a:spcAft>
              <a:defRPr sz="1600">
                <a:solidFill>
                  <a:srgbClr val="FFFFFF"/>
                </a:solidFill>
              </a:defRPr>
            </a:pPr>
            <a:r>
              <a:rPr dirty="0"/>
              <a:t>BERT is a popular transformer-based model that can be adapted to various tasks in natural language processing, such as text summarization, question answering, classification, and finding similar sentences.</a:t>
            </a:r>
          </a:p>
          <a:p>
            <a:pPr>
              <a:spcAft>
                <a:spcPts val="1400"/>
              </a:spcAft>
              <a:defRPr sz="1600">
                <a:solidFill>
                  <a:srgbClr val="FFFFFF"/>
                </a:solidFill>
              </a:defRPr>
            </a:pPr>
            <a:r>
              <a:rPr dirty="0"/>
              <a:t>BERT is used in Google Search to understand search queries and powers Google Cloud's NLP tools, like Google Cloud </a:t>
            </a:r>
            <a:r>
              <a:rPr dirty="0" err="1"/>
              <a:t>AutoML</a:t>
            </a:r>
            <a:r>
              <a:rPr dirty="0"/>
              <a:t> Natural Language, showcasing its practical applications in real-world scenarios.</a:t>
            </a:r>
          </a:p>
          <a:p>
            <a:pPr>
              <a:defRPr sz="1600">
                <a:solidFill>
                  <a:srgbClr val="FFFFFF"/>
                </a:solidFill>
              </a:defRPr>
            </a:pPr>
            <a:r>
              <a:rPr dirty="0"/>
              <a:t>Transformers have proven effective in building high-quality models on unlabeled data, such as text scraped from sources like Wikipedia or </a:t>
            </a:r>
            <a:r>
              <a:rPr dirty="0" err="1"/>
              <a:t>Reddit</a:t>
            </a:r>
            <a:r>
              <a:rPr dirty="0"/>
              <a:t>, through semi-supervised learning, which is currently a significant trend in machine learning.</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808080"/>
        </a:solidFill>
        <a:effectLst/>
      </p:bgPr>
    </p:bg>
    <p:spTree>
      <p:nvGrpSpPr>
        <p:cNvPr id="1" name=""/>
        <p:cNvGrpSpPr/>
        <p:nvPr/>
      </p:nvGrpSpPr>
      <p:grpSpPr>
        <a:xfrm>
          <a:off x="0" y="0"/>
          <a:ext cx="0" cy="0"/>
          <a:chOff x="0" y="0"/>
          <a:chExt cx="0" cy="0"/>
        </a:xfrm>
      </p:grpSpPr>
      <p:sp>
        <p:nvSpPr>
          <p:cNvPr id="2" name="TextBox 1"/>
          <p:cNvSpPr txBox="1"/>
          <p:nvPr/>
        </p:nvSpPr>
        <p:spPr>
          <a:xfrm>
            <a:off x="0" y="0"/>
            <a:ext cx="9144000" cy="914400"/>
          </a:xfrm>
          <a:prstGeom prst="rect">
            <a:avLst/>
          </a:prstGeom>
          <a:noFill/>
        </p:spPr>
        <p:txBody>
          <a:bodyPr wrap="none">
            <a:spAutoFit/>
          </a:bodyPr>
          <a:lstStyle/>
          <a:p>
            <a:endParaRPr/>
          </a:p>
          <a:p>
            <a:pPr algn="ctr">
              <a:defRPr sz="2200" b="1">
                <a:solidFill>
                  <a:srgbClr val="00FFFF"/>
                </a:solidFill>
              </a:defRPr>
            </a:pPr>
            <a:r>
              <a:t>Understanding Transformers: The Magic Behind Modern Language Processing</a:t>
            </a:r>
          </a:p>
        </p:txBody>
      </p:sp>
      <p:sp>
        <p:nvSpPr>
          <p:cNvPr id="3" name="TextBox 2"/>
          <p:cNvSpPr txBox="1"/>
          <p:nvPr/>
        </p:nvSpPr>
        <p:spPr>
          <a:xfrm>
            <a:off x="182880" y="1371600"/>
            <a:ext cx="8778240" cy="2677656"/>
          </a:xfrm>
          <a:prstGeom prst="rect">
            <a:avLst/>
          </a:prstGeom>
          <a:noFill/>
        </p:spPr>
        <p:txBody>
          <a:bodyPr wrap="square">
            <a:spAutoFit/>
          </a:bodyPr>
          <a:lstStyle/>
          <a:p>
            <a:endParaRPr dirty="0"/>
          </a:p>
          <a:p>
            <a:pPr algn="l">
              <a:defRPr sz="2400" b="1">
                <a:solidFill>
                  <a:srgbClr val="00C880"/>
                </a:solidFill>
              </a:defRPr>
            </a:pPr>
            <a:r>
              <a:rPr dirty="0"/>
              <a:t>Conclusion</a:t>
            </a:r>
          </a:p>
          <a:p>
            <a:pPr algn="l">
              <a:lnSpc>
                <a:spcPct val="150000"/>
              </a:lnSpc>
              <a:defRPr sz="1400">
                <a:solidFill>
                  <a:srgbClr val="FFFFFF"/>
                </a:solidFill>
              </a:defRPr>
            </a:pPr>
            <a:r>
              <a:rPr dirty="0"/>
              <a:t>The video explains how transformers have revolutionized machine learning, particularly in natural language processing. These neural networks process words in parallel, replacing the limitations of RNNs. Transformers like BERT are essential for language tasks and have shown impressive results in training models on large text datasets. They use self-attention to understand language, make accurate translations, and perform tasks like text summarization and question answering effectively. </a:t>
            </a:r>
            <a:r>
              <a:rPr dirty="0" err="1"/>
              <a:t>Pretrained</a:t>
            </a:r>
            <a:r>
              <a:rPr dirty="0"/>
              <a:t> transformer models like BERT are easily accessible and widely used in various applications.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80808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657600" y="2857500"/>
            <a:ext cx="1828800" cy="914400"/>
          </a:xfrm>
        </p:spPr>
        <p:txBody>
          <a:bodyPr/>
          <a:lstStyle/>
          <a:p>
            <a:pPr algn="ctr">
              <a:defRPr sz="4000">
                <a:solidFill>
                  <a:srgbClr val="FFFFFF"/>
                </a:solidFill>
              </a:defRPr>
            </a:pPr>
            <a:r>
              <a:t>Thanks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TotalTime>
  <Words>504</Words>
  <Application>Microsoft Office PowerPoint</Application>
  <PresentationFormat>On-screen Show (4:3)</PresentationFormat>
  <Paragraphs>39</Paragraphs>
  <Slides>8</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cp:keywords/>
  <dc:description>generated using python-pptx</dc:description>
  <cp:lastModifiedBy>Denys</cp:lastModifiedBy>
  <cp:revision>2</cp:revision>
  <dcterms:created xsi:type="dcterms:W3CDTF">2013-01-27T09:14:16Z</dcterms:created>
  <dcterms:modified xsi:type="dcterms:W3CDTF">2024-05-06T07:01:55Z</dcterms:modified>
  <cp:category/>
</cp:coreProperties>
</file>

<file path=docProps/thumbnail.jpeg>
</file>